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6F5E4E-73BB-4298-B59C-A12DC71942E0}">
  <a:tblStyle styleId="{616F5E4E-73BB-4298-B59C-A12DC71942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5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664abb33d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664abb3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64abb33d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664abb3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664abb33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664abb3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664abb33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664abb3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64abb33d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664abb3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bbd6aa41d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bbd6aa4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664abb33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664abb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664abb33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664abb3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64abb33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64abb3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bd6aa41d_0_2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bd6aa41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c4a2dc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c4a2dc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46ee930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646ee93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646ee930a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646ee930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46ee930a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646ee930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646ee930a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646ee930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646ee930a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646ee930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46ee930a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646ee930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646ee930a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646ee93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46ee930a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646ee930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646ee930a_0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646ee930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646ee930a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646ee93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646ee930a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646ee93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646ee930a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646ee930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664abb33d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664abb3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664abb33d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664abb3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664abb33d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664abb3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664abb33d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664abb33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664abb33d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664abb33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646ee930a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646ee930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646ee930a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646ee930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46ee930a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646ee930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646ee930a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646ee930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646ee930a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646ee93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46ee930a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46ee930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bd6aa41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bbd6aa41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664abb33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664abb33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bbd6aa41d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bbd6aa41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bd6aa41d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bd6aa41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646ee930a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646ee930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bbd6aa41d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bbd6aa41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k_EJoJ1EkCitb4tNAflaE14AtJ5Qu45N/view" TargetMode="External"/><Relationship Id="rId4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https://react-leaflet.js.org" TargetMode="External"/><Relationship Id="rId10" Type="http://schemas.openxmlformats.org/officeDocument/2006/relationships/hyperlink" Target="https://leafletjs.com" TargetMode="External"/><Relationship Id="rId13" Type="http://schemas.openxmlformats.org/officeDocument/2006/relationships/hyperlink" Target="https://blog.jumpstartinsurance.com/can-aftershocks-be-predicted/" TargetMode="External"/><Relationship Id="rId12" Type="http://schemas.openxmlformats.org/officeDocument/2006/relationships/hyperlink" Target="https://reactjs.org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seowebsitedesign.com/the-waterfall-model-of-software-development/" TargetMode="External"/><Relationship Id="rId4" Type="http://schemas.openxmlformats.org/officeDocument/2006/relationships/hyperlink" Target="https://www.ngdc.noaa.gov/hazel/view/about" TargetMode="External"/><Relationship Id="rId9" Type="http://schemas.openxmlformats.org/officeDocument/2006/relationships/hyperlink" Target="https://docs.mongodb.com" TargetMode="External"/><Relationship Id="rId5" Type="http://schemas.openxmlformats.org/officeDocument/2006/relationships/hyperlink" Target="https://earthquake.usgs.gov/earthquakes/feed/v1.0/geojson.php" TargetMode="External"/><Relationship Id="rId6" Type="http://schemas.openxmlformats.org/officeDocument/2006/relationships/hyperlink" Target="https://www.adobe.com/mena_en/products/xd.html" TargetMode="External"/><Relationship Id="rId7" Type="http://schemas.openxmlformats.org/officeDocument/2006/relationships/hyperlink" Target="https://app.creately.com/diagram/" TargetMode="External"/><Relationship Id="rId8" Type="http://schemas.openxmlformats.org/officeDocument/2006/relationships/hyperlink" Target="https://mongoosejs.com/docs/guide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20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Natural Disasters: Statistics and Earthquake Shockwaves Prediction</a:t>
            </a:r>
            <a:endParaRPr sz="3920"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652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Strategy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Goals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2486300" y="1831100"/>
            <a:ext cx="63216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Provide pre-made plots and concluded statistical information about disasters for different users.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Provide a prediction of the magnitude of an upcoming earthquake.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2486300" y="1831100"/>
            <a:ext cx="63216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Geology geeks.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Researchers.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Governments.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Tasks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2486312" y="1828800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Show graphs about disasters.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Interact with the map to see the history of disasters.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Show the result of our prediction.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Constraints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486312" y="1828800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Should browse from PC.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Should have an internet connection.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320044" y="548650"/>
            <a:ext cx="165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Use-Case Diagram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125" y="0"/>
            <a:ext cx="69070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320045" y="548650"/>
            <a:ext cx="170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Sequence Diagram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0" y="0"/>
            <a:ext cx="57402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320044" y="548650"/>
            <a:ext cx="16551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 Diagram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50" y="199468"/>
            <a:ext cx="7168849" cy="494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320040" y="548640"/>
            <a:ext cx="1655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Business Process Model and Notation (BPMN)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50" y="548661"/>
            <a:ext cx="7168851" cy="320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320040" y="3085550"/>
            <a:ext cx="82257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UNDER SUPERVISION OF: </a:t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Associate Professor NEAMAT EL-TAZI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T.A. HODA TAWAKL</a:t>
            </a:r>
            <a:endParaRPr sz="100">
              <a:latin typeface="Droid Serif"/>
              <a:ea typeface="Droid Serif"/>
              <a:cs typeface="Droid Serif"/>
              <a:sym typeface="Droid Serif"/>
            </a:endParaRPr>
          </a:p>
        </p:txBody>
      </p:sp>
      <p:graphicFrame>
        <p:nvGraphicFramePr>
          <p:cNvPr id="78" name="Google Shape;78;p14"/>
          <p:cNvGraphicFramePr/>
          <p:nvPr/>
        </p:nvGraphicFramePr>
        <p:xfrm>
          <a:off x="320500" y="132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{616F5E4E-73BB-4298-B59C-A12DC71942E0}</a:tableStyleId>
              </a:tblPr>
              <a:tblGrid>
                <a:gridCol w="3058275"/>
                <a:gridCol w="5167425"/>
              </a:tblGrid>
              <a:tr h="3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ID</a:t>
                      </a:r>
                      <a:endParaRPr b="1"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Name</a:t>
                      </a:r>
                      <a:endParaRPr b="1"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20170155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Abdelaziz Mohsen Abdelaziz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20170275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Marwan Ahmed Abdelmoneim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20170228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Mohamed Khaled Khedr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20150131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Seifeldin Mohamed Gamal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20170340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Youssef Hassan Elsayed</a:t>
                      </a:r>
                      <a:endParaRPr>
                        <a:solidFill>
                          <a:srgbClr val="434343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12700" marB="63500" marR="12700" marL="12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9" name="Google Shape;79;p14"/>
          <p:cNvSpPr txBox="1"/>
          <p:nvPr/>
        </p:nvSpPr>
        <p:spPr>
          <a:xfrm>
            <a:off x="320040" y="576072"/>
            <a:ext cx="82257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PREPARED BY</a:t>
            </a: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9500" y="479400"/>
            <a:ext cx="6366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Sign In/Sign Up</a:t>
            </a:r>
            <a:endParaRPr sz="2029"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50" y="981600"/>
            <a:ext cx="7942901" cy="386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38" y="981600"/>
            <a:ext cx="7946136" cy="38752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34"/>
          <p:cNvSpPr txBox="1"/>
          <p:nvPr>
            <p:ph type="title"/>
          </p:nvPr>
        </p:nvSpPr>
        <p:spPr>
          <a:xfrm>
            <a:off x="319500" y="575400"/>
            <a:ext cx="6366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Home</a:t>
            </a:r>
            <a:endParaRPr sz="2029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9500" y="47940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Interactive Map and Dashboards</a:t>
            </a:r>
            <a:endParaRPr sz="2029"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38" y="981600"/>
            <a:ext cx="7946136" cy="38752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9500" y="47940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Prediction</a:t>
            </a:r>
            <a:endParaRPr sz="2029"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38" y="981600"/>
            <a:ext cx="7946136" cy="388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9500" y="47940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Analysis Process</a:t>
            </a:r>
            <a:endParaRPr sz="2029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38" y="981600"/>
            <a:ext cx="7946136" cy="388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and Demo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9500" y="47940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Video Demo</a:t>
            </a:r>
            <a:endParaRPr sz="2700"/>
          </a:p>
        </p:txBody>
      </p:sp>
      <p:pic>
        <p:nvPicPr>
          <p:cNvPr id="223" name="Google Shape;223;p39" title="capture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88" y="981600"/>
            <a:ext cx="8120213" cy="3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9500" y="47940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QR-Code</a:t>
            </a:r>
            <a:endParaRPr sz="2700"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2" y="1137850"/>
            <a:ext cx="2212450" cy="28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Evaluation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652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Wrangling Process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Data cleaning.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Data analysis.</a:t>
            </a:r>
            <a:endParaRPr sz="2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19500" y="48945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9"/>
              <a:t>Frequency of magnitude</a:t>
            </a:r>
            <a:endParaRPr sz="1929"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50" y="1154125"/>
            <a:ext cx="5212100" cy="33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9500" y="449225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Top 5 countries</a:t>
            </a:r>
            <a:endParaRPr sz="2029"/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00" y="1172475"/>
            <a:ext cx="5523999" cy="34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29550" y="449250"/>
            <a:ext cx="6366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9"/>
              <a:t>Earthquakes per year and month</a:t>
            </a:r>
            <a:endParaRPr sz="2029"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00" y="1033550"/>
            <a:ext cx="7714200" cy="38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75" y="643200"/>
            <a:ext cx="7805246" cy="38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25" y="643200"/>
            <a:ext cx="8032754" cy="38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Process</a:t>
            </a:r>
            <a:endParaRPr/>
          </a:p>
        </p:txBody>
      </p:sp>
      <p:sp>
        <p:nvSpPr>
          <p:cNvPr id="274" name="Google Shape;274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Models used.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Accuracy achieved.</a:t>
            </a:r>
            <a:endParaRPr sz="2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319500" y="479400"/>
            <a:ext cx="6728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Gantt Chart</a:t>
            </a:r>
            <a:endParaRPr sz="2700"/>
          </a:p>
        </p:txBody>
      </p:sp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8" y="1235088"/>
            <a:ext cx="8503920" cy="35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9500" y="479400"/>
            <a:ext cx="6728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Github Commits</a:t>
            </a:r>
            <a:endParaRPr sz="2700"/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1235100"/>
            <a:ext cx="8504949" cy="322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486300" y="1831100"/>
            <a:ext cx="63216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Earthquakes and their impact.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Earthquake Prediction vs Earthquake Forecasting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Significance of the results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2486300" y="1831100"/>
            <a:ext cx="63216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data can be systematically inserted into the database.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other Natural Disaster types to the system.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the Application </a:t>
            </a:r>
            <a:r>
              <a:rPr lang="en" sz="1800"/>
              <a:t>responsive</a:t>
            </a:r>
            <a:r>
              <a:rPr lang="en" sz="1800"/>
              <a:t> for mobile devices usage.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Try to enhance our prediction accuracy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idx="1" type="subTitle"/>
          </p:nvPr>
        </p:nvSpPr>
        <p:spPr>
          <a:xfrm>
            <a:off x="265500" y="359025"/>
            <a:ext cx="3977700" cy="4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</a:rPr>
              <a:t>https://www.seowebsitedesign.com/the-waterfall-model-of-software-development/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https://www.seowebsitedesign.com/the-waterfall-model-of-software-development/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https://www.ngdc.noaa.gov/hazel/view/about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https://earthquake.usgs.gov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https://www.adobe.com/mena_en/products/xd.html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https://app.creately.com/diagram/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https://mongoosejs.com/docs/guide.html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https://docs.mongodb.com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https://leafletjs.com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https://react-leaflet.js.org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https://reactjs.org</a:t>
            </a:r>
            <a:endParaRPr b="1" i="1" sz="1200" u="sng">
              <a:solidFill>
                <a:schemeClr val="accent5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2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https://blog.jumpstartinsurance.com/can-aftershocks-be-predicted/</a:t>
            </a:r>
            <a:endParaRPr b="1" i="1" sz="1200" u="sng">
              <a:solidFill>
                <a:schemeClr val="accent5"/>
              </a:solidFill>
            </a:endParaRPr>
          </a:p>
        </p:txBody>
      </p:sp>
      <p:sp>
        <p:nvSpPr>
          <p:cNvPr id="314" name="Google Shape;314;p5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14499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14499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486312" y="15195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need to have more knowledge about natural disasters.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We decided to help people achieve that goal with our skills.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Description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9500" y="475488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Objectives</a:t>
            </a:r>
            <a:endParaRPr sz="21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9500" y="1389900"/>
            <a:ext cx="83958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Analyze natural disasters datasets.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machine learning models to predict earthquake aspects.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Establish a running web application that combines both of these features.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Provide interactive map that helps users find what they are looking for faster.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9500" y="475488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Challenges</a:t>
            </a:r>
            <a:endParaRPr sz="2100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9500" y="1389900"/>
            <a:ext cx="83958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Dealing with many different datasets and analyzing them all at the same time.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Exploring the right path for earthquake prediction models.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Finding the right way to build our database and </a:t>
            </a:r>
            <a:r>
              <a:rPr lang="en" sz="1800"/>
              <a:t>connecting</a:t>
            </a:r>
            <a:r>
              <a:rPr lang="en" sz="1800"/>
              <a:t> it properly to our system.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Transforming all the static design components into a React.js application.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User authentication process.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9500" y="475488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Limitations </a:t>
            </a:r>
            <a:endParaRPr sz="2700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9500" y="1385700"/>
            <a:ext cx="8196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Available API can only provide maximum of 20k records.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Actual earthquake happening prediction is impossible to be done and we can only predict the earthquakes other attributes and not the exact time.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Browsers cannot handle rendering more </a:t>
            </a:r>
            <a:r>
              <a:rPr lang="en" sz="1800"/>
              <a:t>than 15k markers on the map without performance drawbacks.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